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  <p:sldMasterId id="2147483672" r:id="rId4"/>
  </p:sldMasterIdLst>
  <p:notesMasterIdLst>
    <p:notesMasterId r:id="rId11"/>
  </p:notesMasterIdLst>
  <p:sldIdLst>
    <p:sldId id="258" r:id="rId5"/>
    <p:sldId id="259" r:id="rId6"/>
    <p:sldId id="277" r:id="rId7"/>
    <p:sldId id="260" r:id="rId8"/>
    <p:sldId id="279" r:id="rId9"/>
    <p:sldId id="261" r:id="rId10"/>
    <p:sldId id="278" r:id="rId12"/>
    <p:sldId id="263" r:id="rId13"/>
    <p:sldId id="280" r:id="rId14"/>
    <p:sldId id="264" r:id="rId15"/>
    <p:sldId id="281" r:id="rId16"/>
    <p:sldId id="265" r:id="rId17"/>
    <p:sldId id="282" r:id="rId18"/>
    <p:sldId id="268" r:id="rId19"/>
    <p:sldId id="283" r:id="rId20"/>
    <p:sldId id="262" r:id="rId21"/>
    <p:sldId id="269" r:id="rId22"/>
    <p:sldId id="273" r:id="rId23"/>
    <p:sldId id="274" r:id="rId24"/>
    <p:sldId id="284" r:id="rId25"/>
    <p:sldId id="285" r:id="rId26"/>
    <p:sldId id="293" r:id="rId27"/>
    <p:sldId id="286" r:id="rId28"/>
    <p:sldId id="287" r:id="rId29"/>
    <p:sldId id="288" r:id="rId30"/>
    <p:sldId id="289" r:id="rId31"/>
    <p:sldId id="290" r:id="rId32"/>
    <p:sldId id="291" r:id="rId33"/>
    <p:sldId id="292" r:id="rId34"/>
    <p:sldId id="294" r:id="rId35"/>
    <p:sldId id="276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176D"/>
    <a:srgbClr val="D4D9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01" autoAdjust="0"/>
    <p:restoredTop sz="94694" autoAdjust="0"/>
  </p:normalViewPr>
  <p:slideViewPr>
    <p:cSldViewPr snapToGrid="0">
      <p:cViewPr varScale="1">
        <p:scale>
          <a:sx n="109" d="100"/>
          <a:sy n="109" d="100"/>
        </p:scale>
        <p:origin x="70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3.xml"/><Relationship Id="rId39" Type="http://schemas.openxmlformats.org/officeDocument/2006/relationships/tableStyles" Target="tableStyles.xml"/><Relationship Id="rId38" Type="http://schemas.openxmlformats.org/officeDocument/2006/relationships/viewProps" Target="viewProps.xml"/><Relationship Id="rId37" Type="http://schemas.openxmlformats.org/officeDocument/2006/relationships/presProps" Target="presProps.xml"/><Relationship Id="rId36" Type="http://schemas.openxmlformats.org/officeDocument/2006/relationships/slide" Target="slides/slide31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4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0" Type="http://schemas.openxmlformats.org/officeDocument/2006/relationships/slide" Target="slides/slide15.xml"/><Relationship Id="rId2" Type="http://schemas.openxmlformats.org/officeDocument/2006/relationships/theme" Target="theme/theme1.xml"/><Relationship Id="rId19" Type="http://schemas.openxmlformats.org/officeDocument/2006/relationships/slide" Target="slides/slide14.xml"/><Relationship Id="rId18" Type="http://schemas.openxmlformats.org/officeDocument/2006/relationships/slide" Target="slides/slide1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1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718691-4BB2-4AA2-95A3-198F465037B1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361C00-6DC7-474C-B4C4-7E932159BA17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58EC6-3DA9-4FB4-A6BC-7AF85A238A4C}" type="datetime2">
              <a:rPr lang="vi-VN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FCFE7-4CFC-4698-A5C8-57D6C94FD847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F5B01-CF49-47A7-AC2E-FF0619FB6407}" type="datetime2">
              <a:rPr lang="vi-VN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FCFE7-4CFC-4698-A5C8-57D6C94FD847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4D852-74F8-41ED-A62D-E09CA80ACF69}" type="datetime2">
              <a:rPr lang="vi-VN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FCFE7-4CFC-4698-A5C8-57D6C94FD847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A6943-EDE3-4A4C-A6FF-F1D6A08AAA10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D144F-5DBD-9A48-9660-8470FF1D8E9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A6943-EDE3-4A4C-A6FF-F1D6A08AAA10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D144F-5DBD-9A48-9660-8470FF1D8E9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A6943-EDE3-4A4C-A6FF-F1D6A08AAA10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D144F-5DBD-9A48-9660-8470FF1D8E9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A6943-EDE3-4A4C-A6FF-F1D6A08AAA10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D144F-5DBD-9A48-9660-8470FF1D8E9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A6943-EDE3-4A4C-A6FF-F1D6A08AAA10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D144F-5DBD-9A48-9660-8470FF1D8E9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A6943-EDE3-4A4C-A6FF-F1D6A08AAA10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D144F-5DBD-9A48-9660-8470FF1D8E9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A6943-EDE3-4A4C-A6FF-F1D6A08AAA10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D144F-5DBD-9A48-9660-8470FF1D8E9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A6943-EDE3-4A4C-A6FF-F1D6A08AAA10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D144F-5DBD-9A48-9660-8470FF1D8E9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11A2D-D4BC-424B-89EC-3DF212EFB3CD}" type="datetime2">
              <a:rPr lang="vi-VN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FCFE7-4CFC-4698-A5C8-57D6C94FD847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A6943-EDE3-4A4C-A6FF-F1D6A08AAA10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D144F-5DBD-9A48-9660-8470FF1D8E9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A6943-EDE3-4A4C-A6FF-F1D6A08AAA10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D144F-5DBD-9A48-9660-8470FF1D8E9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A6943-EDE3-4A4C-A6FF-F1D6A08AAA10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D144F-5DBD-9A48-9660-8470FF1D8E9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321B-89FA-F64E-9F55-0AC52D06046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496F03-A6A2-FB47-A0B4-5ACFB75DEAD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321B-89FA-F64E-9F55-0AC52D06046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496F03-A6A2-FB47-A0B4-5ACFB75DEAD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321B-89FA-F64E-9F55-0AC52D06046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496F03-A6A2-FB47-A0B4-5ACFB75DEAD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321B-89FA-F64E-9F55-0AC52D060466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496F03-A6A2-FB47-A0B4-5ACFB75DEAD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321B-89FA-F64E-9F55-0AC52D060466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496F03-A6A2-FB47-A0B4-5ACFB75DEAD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321B-89FA-F64E-9F55-0AC52D060466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496F03-A6A2-FB47-A0B4-5ACFB75DEAD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321B-89FA-F64E-9F55-0AC52D060466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496F03-A6A2-FB47-A0B4-5ACFB75DEAD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39D68-2752-4A65-87FB-420641006516}" type="datetime2">
              <a:rPr lang="vi-VN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FCFE7-4CFC-4698-A5C8-57D6C94FD847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321B-89FA-F64E-9F55-0AC52D060466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496F03-A6A2-FB47-A0B4-5ACFB75DEAD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321B-89FA-F64E-9F55-0AC52D060466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496F03-A6A2-FB47-A0B4-5ACFB75DEAD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321B-89FA-F64E-9F55-0AC52D06046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496F03-A6A2-FB47-A0B4-5ACFB75DEAD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321B-89FA-F64E-9F55-0AC52D06046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496F03-A6A2-FB47-A0B4-5ACFB75DEAD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C8CC5-92C8-4580-8AD5-ABB05C508784}" type="datetime2">
              <a:rPr lang="vi-VN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FCFE7-4CFC-4698-A5C8-57D6C94FD847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5A628-E521-4B5C-8EE9-2C5D3E51530D}" type="datetime2">
              <a:rPr lang="vi-VN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FCFE7-4CFC-4698-A5C8-57D6C94FD847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E3EAB7-0F14-406A-8971-5610449F0BBD}" type="datetime2">
              <a:rPr lang="vi-VN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FCFE7-4CFC-4698-A5C8-57D6C94FD847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59A96-5B6E-4EFA-B488-5918F0D30500}" type="datetime2">
              <a:rPr lang="vi-VN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FCFE7-4CFC-4698-A5C8-57D6C94FD847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47695-E859-4344-A8AB-906FEA014869}" type="datetime2">
              <a:rPr lang="vi-VN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FCFE7-4CFC-4698-A5C8-57D6C94FD847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BB052-7DF5-4645-BA89-E15990F2FDCF}" type="datetime2">
              <a:rPr lang="vi-VN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FCFE7-4CFC-4698-A5C8-57D6C94FD847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0.xml"/><Relationship Id="rId7" Type="http://schemas.openxmlformats.org/officeDocument/2006/relationships/slideLayout" Target="../slideLayouts/slideLayout29.xml"/><Relationship Id="rId6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4.xml"/><Relationship Id="rId12" Type="http://schemas.openxmlformats.org/officeDocument/2006/relationships/theme" Target="../theme/theme3.xml"/><Relationship Id="rId11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2.xml"/><Relationship Id="rId1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0C1ADA-AA7F-4124-B504-B17523281D17}" type="datetime2">
              <a:rPr lang="vi-VN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4FCFE7-4CFC-4698-A5C8-57D6C94FD847}" type="slidenum">
              <a:rPr lang="en-US" smtClean="0"/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0" y="-1"/>
            <a:ext cx="12192000" cy="6955971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2A6943-EDE3-4A4C-A6FF-F1D6A08AAA10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2D144F-5DBD-9A48-9660-8470FF1D8E9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47321B-89FA-F64E-9F55-0AC52D06046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496F03-A6A2-FB47-A0B4-5ACFB75DEAD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8.png"/></Relationships>
</file>

<file path=ppt/slides/_rels/slide3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0.png"/><Relationship Id="rId1" Type="http://schemas.openxmlformats.org/officeDocument/2006/relationships/image" Target="../media/image1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Box 17"/>
          <p:cNvSpPr txBox="1"/>
          <p:nvPr/>
        </p:nvSpPr>
        <p:spPr>
          <a:xfrm>
            <a:off x="1388745" y="1643380"/>
            <a:ext cx="9531985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vi-VN" altLang="en-US" sz="3200" b="1">
                <a:latin typeface="Times New Roman" panose="02020603050405020304" charset="0"/>
                <a:cs typeface="Times New Roman" panose="02020603050405020304" charset="0"/>
              </a:rPr>
              <a:t>BÁO CÁO TIỂU </a:t>
            </a:r>
            <a:r>
              <a:rPr lang="vi-VN" altLang="en-US" sz="3200" b="1">
                <a:latin typeface="Times New Roman" panose="02020603050405020304" charset="0"/>
                <a:cs typeface="Times New Roman" panose="02020603050405020304" charset="0"/>
              </a:rPr>
              <a:t>LUẬN</a:t>
            </a:r>
            <a:br>
              <a:rPr lang="vi-VN" altLang="en-US" sz="3200" b="1">
                <a:latin typeface="Times New Roman" panose="02020603050405020304" charset="0"/>
                <a:cs typeface="Times New Roman" panose="02020603050405020304" charset="0"/>
              </a:rPr>
            </a:br>
            <a:endParaRPr lang="vi-VN" altLang="en-US" sz="3200" b="1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20" name="Text Box 19"/>
          <p:cNvSpPr txBox="1"/>
          <p:nvPr/>
        </p:nvSpPr>
        <p:spPr>
          <a:xfrm>
            <a:off x="1388745" y="2719705"/>
            <a:ext cx="9177655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vi-VN" altLang="en-US" sz="3200">
                <a:latin typeface="Times New Roman" panose="02020603050405020304" charset="0"/>
                <a:cs typeface="Times New Roman" panose="02020603050405020304" charset="0"/>
              </a:rPr>
              <a:t>Giảng viên hướng dẫn: ThS. TRẦN PHONG NHÃ</a:t>
            </a:r>
            <a:br>
              <a:rPr lang="vi-VN" altLang="en-US" sz="3200">
                <a:latin typeface="Times New Roman" panose="02020603050405020304" charset="0"/>
                <a:cs typeface="Times New Roman" panose="02020603050405020304" charset="0"/>
              </a:rPr>
            </a:br>
            <a:r>
              <a:rPr lang="vi-VN" altLang="en-US" sz="3200">
                <a:latin typeface="Times New Roman" panose="02020603050405020304" charset="0"/>
                <a:cs typeface="Times New Roman" panose="02020603050405020304" charset="0"/>
              </a:rPr>
              <a:t>Họ và tên: CAO NGUYỄN GIA </a:t>
            </a:r>
            <a:r>
              <a:rPr lang="vi-VN" altLang="en-US" sz="3200">
                <a:latin typeface="Times New Roman" panose="02020603050405020304" charset="0"/>
                <a:cs typeface="Times New Roman" panose="02020603050405020304" charset="0"/>
              </a:rPr>
              <a:t>HUY</a:t>
            </a:r>
            <a:br>
              <a:rPr lang="vi-VN" altLang="en-US" sz="3200">
                <a:latin typeface="Times New Roman" panose="02020603050405020304" charset="0"/>
                <a:cs typeface="Times New Roman" panose="02020603050405020304" charset="0"/>
              </a:rPr>
            </a:br>
            <a:r>
              <a:rPr lang="vi-VN" altLang="en-US" sz="3200">
                <a:latin typeface="Times New Roman" panose="02020603050405020304" charset="0"/>
                <a:cs typeface="Times New Roman" panose="02020603050405020304" charset="0"/>
              </a:rPr>
              <a:t>MSSV: </a:t>
            </a:r>
            <a:r>
              <a:rPr lang="vi-VN" altLang="en-US" sz="3200">
                <a:latin typeface="Times New Roman" panose="02020603050405020304" charset="0"/>
                <a:cs typeface="Times New Roman" panose="02020603050405020304" charset="0"/>
              </a:rPr>
              <a:t>6551071035</a:t>
            </a:r>
            <a:br>
              <a:rPr lang="vi-VN" altLang="en-US" sz="3200">
                <a:latin typeface="Times New Roman" panose="02020603050405020304" charset="0"/>
                <a:cs typeface="Times New Roman" panose="02020603050405020304" charset="0"/>
              </a:rPr>
            </a:br>
            <a:r>
              <a:rPr lang="vi-VN" altLang="en-US" sz="3200">
                <a:latin typeface="Times New Roman" panose="02020603050405020304" charset="0"/>
                <a:cs typeface="Times New Roman" panose="02020603050405020304" charset="0"/>
              </a:rPr>
              <a:t>Lớp	: CQ.65.CNTT</a:t>
            </a:r>
            <a:br>
              <a:rPr lang="vi-VN" altLang="en-US" sz="3200">
                <a:latin typeface="Times New Roman" panose="02020603050405020304" charset="0"/>
                <a:cs typeface="Times New Roman" panose="02020603050405020304" charset="0"/>
              </a:rPr>
            </a:br>
            <a:r>
              <a:rPr lang="vi-VN" altLang="en-US" sz="3200">
                <a:latin typeface="Times New Roman" panose="02020603050405020304" charset="0"/>
                <a:cs typeface="Times New Roman" panose="02020603050405020304" charset="0"/>
              </a:rPr>
              <a:t>Khóa	:  65</a:t>
            </a:r>
            <a:endParaRPr lang="vi-VN" altLang="en-US" sz="320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23" name="Text Box 22"/>
          <p:cNvSpPr txBox="1"/>
          <p:nvPr/>
        </p:nvSpPr>
        <p:spPr>
          <a:xfrm>
            <a:off x="462280" y="635"/>
            <a:ext cx="10593070" cy="13608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vi-VN" altLang="en-US" sz="2400">
                <a:solidFill>
                  <a:schemeClr val="bg1"/>
                </a:solidFill>
                <a:cs typeface="+mn-lt"/>
              </a:rPr>
              <a:t>TRƯỜNG ĐẠI HỌC GIAO THÔNG VẬN TẢI</a:t>
            </a:r>
            <a:r>
              <a:rPr lang="vi-VN" altLang="en-US" sz="2400">
                <a:solidFill>
                  <a:schemeClr val="bg1"/>
                </a:solidFill>
                <a:cs typeface="+mn-lt"/>
              </a:rPr>
              <a:t> PHÂN HIỆU TẠI THÀNH PHỐ HỒ CHÍ MINH</a:t>
            </a:r>
            <a:br>
              <a:rPr lang="vi-VN" altLang="en-US" sz="2400">
                <a:solidFill>
                  <a:schemeClr val="bg1"/>
                </a:solidFill>
                <a:cs typeface="+mn-lt"/>
              </a:rPr>
            </a:br>
            <a:r>
              <a:rPr lang="vi-VN" altLang="en-US" sz="2400">
                <a:solidFill>
                  <a:schemeClr val="bg1"/>
                </a:solidFill>
                <a:cs typeface="+mn-lt"/>
              </a:rPr>
              <a:t>BỘ MÔN CÔNG NGHỆ THÔNG TIN</a:t>
            </a:r>
            <a:endParaRPr lang="vi-VN" altLang="en-US" sz="2400">
              <a:solidFill>
                <a:schemeClr val="bg1"/>
              </a:solidFill>
              <a:cs typeface="+mn-lt"/>
            </a:endParaRPr>
          </a:p>
        </p:txBody>
      </p:sp>
      <p:sp>
        <p:nvSpPr>
          <p:cNvPr id="25" name="Text Box 24"/>
          <p:cNvSpPr txBox="1"/>
          <p:nvPr/>
        </p:nvSpPr>
        <p:spPr>
          <a:xfrm>
            <a:off x="618490" y="5538470"/>
            <a:ext cx="62807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vi-VN" altLang="en-US" sz="2400"/>
              <a:t>-</a:t>
            </a:r>
            <a:r>
              <a:rPr lang="en-US" sz="2400"/>
              <a:t>Tp. Hồ Chí Minh, </a:t>
            </a:r>
            <a:r>
              <a:rPr lang="vi-VN" altLang="en-US" sz="2400"/>
              <a:t>ngày 6 tháng 6 năm 202</a:t>
            </a:r>
            <a:r>
              <a:rPr lang="vi-VN" altLang="en-US" sz="2400"/>
              <a:t>5-</a:t>
            </a:r>
            <a:endParaRPr lang="vi-VN" altLang="en-US" sz="240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87665" y="4242435"/>
            <a:ext cx="4203700" cy="27025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ext Box 3"/>
          <p:cNvSpPr txBox="1"/>
          <p:nvPr/>
        </p:nvSpPr>
        <p:spPr>
          <a:xfrm>
            <a:off x="153670" y="1131570"/>
            <a:ext cx="6540500" cy="40474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50000"/>
              </a:lnSpc>
            </a:pP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5.</a:t>
            </a:r>
            <a:r>
              <a:rPr lang="en-US" sz="2400" b="1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Con Trỏ Hàm:</a:t>
            </a:r>
            <a:b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</a:b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5.1. Khái </a:t>
            </a: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Niệm:</a:t>
            </a:r>
            <a:b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</a:b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Con trỏ hàm là biến con trỏ dùng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ể tham chiếu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ến một hàm trong ch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ơng trình.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Cho phép gọi hàm thông qua con trỏ, truyền hàm nh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ối số, hoặc gán hàm cho biến.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algn="just">
              <a:lnSpc>
                <a:spcPct val="150000"/>
              </a:lnSpc>
            </a:pPr>
            <a:r>
              <a:rPr lang="en-US" sz="240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   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en-US" sz="2400">
                <a:latin typeface="Times New Roman" panose="02020603050405020304" charset="0"/>
                <a:cs typeface="Times New Roman" panose="02020603050405020304" charset="0"/>
              </a:rPr>
              <a:t>    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0" name="Text Box 9"/>
          <p:cNvSpPr txBox="1"/>
          <p:nvPr/>
        </p:nvSpPr>
        <p:spPr>
          <a:xfrm>
            <a:off x="6809740" y="1678305"/>
            <a:ext cx="45364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en-US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583680" y="1243330"/>
            <a:ext cx="3800475" cy="3845560"/>
          </a:xfrm>
          <a:prstGeom prst="rect">
            <a:avLst/>
          </a:prstGeom>
        </p:spPr>
      </p:pic>
      <p:sp>
        <p:nvSpPr>
          <p:cNvPr id="2" name="Text Box 1"/>
          <p:cNvSpPr txBox="1"/>
          <p:nvPr/>
        </p:nvSpPr>
        <p:spPr>
          <a:xfrm>
            <a:off x="4064000" y="299720"/>
            <a:ext cx="40640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vi-VN" altLang="en-US" sz="3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A. LÝ THUYẾT</a:t>
            </a:r>
            <a:endParaRPr lang="en-US" sz="320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ext Box 3"/>
          <p:cNvSpPr txBox="1"/>
          <p:nvPr/>
        </p:nvSpPr>
        <p:spPr>
          <a:xfrm>
            <a:off x="4064000" y="299720"/>
            <a:ext cx="40640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vi-VN" altLang="en-US" sz="3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A. LÝ THUYẾT</a:t>
            </a:r>
            <a:endParaRPr lang="en-US" sz="320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171450" y="1181735"/>
            <a:ext cx="6574790" cy="52857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5.2.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Lợi 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Í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ch Khi Dùng Con Trỏ Hàm</a:t>
            </a: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: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Linh hoạt &amp; Tái sử dụng mã</a:t>
            </a: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: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Truyền hàm làm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ối số,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dễ thay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ổi logic xử l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ý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.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Tách biệt logic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Quyết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ịnh hàm nào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ợc dùng mà không viết lại mã.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Hỗ trợ mẫu thiết kế phần mềm</a:t>
            </a: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: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Dùng trong các mẫu nh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 Strategy, Command, Event Handler.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Callback &amp; Xử l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ý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 sự kiện</a:t>
            </a: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: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Rất hữu ích trong GUI, hệ thống phản hồi, v.v.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Tối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u hóa ch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ơng trình</a:t>
            </a: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: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Gọi các hàm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ợc chọn tại thời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iểm chạy, giảm phụ thuộc vào compile-time.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6850380" y="1181735"/>
            <a:ext cx="4064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5.</a:t>
            </a: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3. Ví Dụ:</a:t>
            </a:r>
            <a:endParaRPr lang="vi-VN" altLang="en-US" sz="2400" b="1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7402830" y="1642110"/>
            <a:ext cx="4344035" cy="28517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#include &lt;stdio.h&gt;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int tong(int a, int b) {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return a + b;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}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int main() {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int (*p)(int, int) = tong;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printf("Tổng là: %d\n", p(5, 7));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return 0;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}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7" grpId="0"/>
      <p:bldP spid="7" grpId="1"/>
      <p:bldP spid="8" grpId="0"/>
      <p:bldP spid="8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ext Box 4"/>
          <p:cNvSpPr txBox="1"/>
          <p:nvPr/>
        </p:nvSpPr>
        <p:spPr>
          <a:xfrm>
            <a:off x="635" y="958850"/>
            <a:ext cx="8810625" cy="55937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50000"/>
              </a:lnSpc>
            </a:pP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6. Cấp Phát Động:</a:t>
            </a:r>
            <a:b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</a:b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6.1. Khái </a:t>
            </a: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Niệm:</a:t>
            </a:r>
            <a:b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</a:b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Cấp phát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ộng là quá trình cấp phát bộ nhớ tại thời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iểm chạy ch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ơng trình, thay vì cố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ịnh từ lúc biên dịch.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Giúp tạo cấu trúc dữ liệu có kích th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ớc thay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ổi linh hoạt.</a:t>
            </a:r>
            <a:b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</a:b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*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Các </a:t>
            </a: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H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àm </a:t>
            </a: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C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ấp </a:t>
            </a: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P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hát </a:t>
            </a: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B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ộ </a:t>
            </a: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N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hớ </a:t>
            </a: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ộng </a:t>
            </a: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T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rong C</a:t>
            </a: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: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malloc: Cấp phát một vùng nhớ có kích th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ớc xác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ịnh</a:t>
            </a:r>
            <a:b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</a:b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calloc: Cấp phát vùng nhớ và khởi tạo tất cả thành 0.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realloc: Thay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ổi kích th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ớc vùng nhớ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ã cấp phát tr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ớc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ó.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free: Giải phóng vùng nhớ, tránh rò rỉ bộ nhớ.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05520" y="1186815"/>
            <a:ext cx="3413125" cy="3368675"/>
          </a:xfrm>
          <a:prstGeom prst="rect">
            <a:avLst/>
          </a:prstGeom>
        </p:spPr>
      </p:pic>
      <p:sp>
        <p:nvSpPr>
          <p:cNvPr id="2" name="Text Box 1"/>
          <p:cNvSpPr txBox="1"/>
          <p:nvPr/>
        </p:nvSpPr>
        <p:spPr>
          <a:xfrm>
            <a:off x="4064000" y="299720"/>
            <a:ext cx="40640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vi-VN" altLang="en-US" sz="3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A. LÝ THUYẾT</a:t>
            </a:r>
            <a:endParaRPr lang="en-US" sz="320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ext Box 3"/>
          <p:cNvSpPr txBox="1"/>
          <p:nvPr/>
        </p:nvSpPr>
        <p:spPr>
          <a:xfrm>
            <a:off x="4064000" y="299720"/>
            <a:ext cx="40640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vi-VN" altLang="en-US" sz="3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A. LÝ THUYẾT</a:t>
            </a:r>
            <a:endParaRPr lang="en-US" sz="320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0" y="1130300"/>
            <a:ext cx="7453630" cy="57181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00000"/>
              </a:lnSpc>
            </a:pP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6.2. 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Lợi </a:t>
            </a: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Í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ch </a:t>
            </a: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C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ủa </a:t>
            </a: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C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ấp </a:t>
            </a: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P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hát </a:t>
            </a: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ộng</a:t>
            </a: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: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00000"/>
              </a:lnSpc>
            </a:pP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Linh hoạt: Tạo cấu trúc dữ liệu có kích th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ớc thay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ổi tùy theo tình huống thực tế.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00000"/>
              </a:lnSpc>
            </a:pP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Tiết kiệm bộ nhớ: Chỉ sử dụng khi cần, giúp tránh lãng phí tài nguyên.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00000"/>
              </a:lnSpc>
            </a:pP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Hỗ trợ cấu trúc dữ liệu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ộng: Nh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 danh sách liên kết, cây nhị phân,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ồ thị...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00000"/>
              </a:lnSpc>
            </a:pP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Quản l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ý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 bộ nhớ hiệu quả: Chủ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ộng cấp phát và giải phóng khi không cần.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00000"/>
              </a:lnSpc>
            </a:pP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Hỗ trợ các cấu trúc phức tạp: Nh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 hàng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ợi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u tiên, bảng b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ă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m,</a:t>
            </a: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 buffer,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...</a:t>
            </a:r>
            <a:endParaRPr lang="vi-VN" altLang="en-US" sz="240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7687310" y="1130300"/>
            <a:ext cx="51212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6.</a:t>
            </a: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3. Ví Dụ:</a:t>
            </a:r>
            <a:endParaRPr lang="vi-VN" altLang="en-US" sz="2400" b="1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7687310" y="1682115"/>
            <a:ext cx="4504055" cy="41833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#include &lt;stdio.h&gt;</a:t>
            </a:r>
            <a:br>
              <a:rPr lang="en-US" altLang="en-US" sz="1600">
                <a:latin typeface="Consolas" panose="020B0609020204030204" charset="0"/>
                <a:cs typeface="Consolas" panose="020B0609020204030204" charset="0"/>
              </a:rPr>
            </a:br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#include &lt;stdlib.h&gt;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int main() {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int *a = (int *)malloc(5 * sizeof(int));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for(int i = 0; i &lt; 5; i++) {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a[i] = i + 1;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}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for(int i = 0; i &lt; 5; i++) {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printf("%d ", a[i]);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}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free(a);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return 0;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}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  <p:bldP spid="8" grpId="0"/>
      <p:bldP spid="8" grpId="1"/>
      <p:bldP spid="9" grpId="0"/>
      <p:bldP spid="9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5" name="Text Box 4"/>
          <p:cNvSpPr txBox="1"/>
          <p:nvPr/>
        </p:nvSpPr>
        <p:spPr>
          <a:xfrm>
            <a:off x="0" y="1113790"/>
            <a:ext cx="8286115" cy="66567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00000"/>
              </a:lnSpc>
            </a:pP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7. Xử Lí Tệp</a:t>
            </a:r>
            <a:b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</a:b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7.1. Khái Niệm:</a:t>
            </a:r>
            <a:b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</a:b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Xử l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ý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 tệp là quá trình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ọc, ghi, tạo, xóa và sửa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ổi các tệp hoặc th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 mục trong hệ thống máy tính thông qua ch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ơng trình.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00000"/>
              </a:lnSpc>
            </a:pP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Là kỹ thuật quan trọng giúp ch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ơng trình l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u trữ và truy xuất dữ liệu lâu dài, v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ợt ra ngoài phạm vi bộ nhớ tạm thời (RAM).</a:t>
            </a:r>
            <a:b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</a:b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*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Các </a:t>
            </a: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T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hao </a:t>
            </a: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T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ác </a:t>
            </a: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C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ơ </a:t>
            </a: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B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ản </a:t>
            </a: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T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rong </a:t>
            </a: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X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ử </a:t>
            </a: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L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ý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T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ệp</a:t>
            </a: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: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00000"/>
              </a:lnSpc>
            </a:pP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Mở tệp: Chuẩn bị truy cập dữ liệu từ tệp </a:t>
            </a:r>
            <a:b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</a:br>
            <a:r>
              <a:rPr lang="vi-VN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ọc dữ liệu: Trích xuất nội dung tệp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ể sử dụng trong ch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ơng trình.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00000"/>
              </a:lnSpc>
            </a:pP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Ghi dữ liệu: Ghi dữ liệu mới vào tệp hoặc cập nhật dữ liệu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ã có.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00000"/>
              </a:lnSpc>
            </a:pPr>
            <a:r>
              <a:rPr lang="vi-VN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óng tệp: Giải phóng tài nguyên sau khi sử dụng xong.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00000"/>
              </a:lnSpc>
            </a:pP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Xử l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ý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 th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 mục: Tạo, xóa, liệt kê nội dung hoặc di chuyển các th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 mục trong hệ thống.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86750" y="1299210"/>
            <a:ext cx="3552825" cy="3194050"/>
          </a:xfrm>
          <a:prstGeom prst="rect">
            <a:avLst/>
          </a:prstGeom>
        </p:spPr>
      </p:pic>
      <p:sp>
        <p:nvSpPr>
          <p:cNvPr id="2" name="Text Box 1"/>
          <p:cNvSpPr txBox="1"/>
          <p:nvPr/>
        </p:nvSpPr>
        <p:spPr>
          <a:xfrm>
            <a:off x="4064000" y="299720"/>
            <a:ext cx="40640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vi-VN" altLang="en-US" sz="3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A. LÝ THUYẾT</a:t>
            </a:r>
            <a:endParaRPr lang="en-US" sz="320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Text Box 2"/>
          <p:cNvSpPr txBox="1"/>
          <p:nvPr/>
        </p:nvSpPr>
        <p:spPr>
          <a:xfrm>
            <a:off x="80010" y="1105535"/>
            <a:ext cx="8229600" cy="56311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7.2.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Tại sao cần xử l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ý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 tệp?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L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u trữ dữ liệu lâu dài</a:t>
            </a: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: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Cho phép ch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ơng trình l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u thông tin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ể sử dụng sau, ngay cả khi tắt máy.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Làm việc với dữ liệu lớn</a:t>
            </a: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: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Các tệp giúp xử l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ý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 dữ liệu v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ợt quá khả n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ă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ng l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u trữ của RAM.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Giao tiếp với ng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ời dùng</a:t>
            </a: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: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Cho phép nhập và l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u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ầu vào, xuất kết quả ra tệp.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Chia sẻ &amp;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ồng bộ dữ liệu</a:t>
            </a: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: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Hữu ích trong các ứng dụng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a tiến trình hoặc hệ thống chia sẻ.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Bảo trì và quản l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ý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 dữ liệu</a:t>
            </a: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: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Dễ dàng sao l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u, di chuyển, chỉnh sửa dữ liệu.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Tích hợp với hệ thống khác</a:t>
            </a: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: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Cho phép ch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ơng trình t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ơng tác với các tệp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ợc tạo bởi ứng dụng khác.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4064000" y="299720"/>
            <a:ext cx="40640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vi-VN" altLang="en-US" sz="3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A. LÝ THUYẾT</a:t>
            </a:r>
            <a:endParaRPr lang="en-US" sz="320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8423275" y="1105535"/>
            <a:ext cx="4064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7.3. Ví </a:t>
            </a: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Dụ:</a:t>
            </a:r>
            <a:endParaRPr lang="vi-VN" altLang="en-US" sz="2400" b="1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8651240" y="1565910"/>
            <a:ext cx="3540760" cy="35382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#include &lt;stdio.h&gt;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int main() {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FILE *f = fopen("output.txt", "w");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if (f == NULL) {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printf("Không mở đư</a:t>
            </a:r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ợc tệp!\n");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return 1;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}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fprintf(f, "</a:t>
            </a:r>
            <a:r>
              <a:rPr lang="vi-VN" altLang="en-US" sz="1600">
                <a:latin typeface="Consolas" panose="020B0609020204030204" charset="0"/>
                <a:cs typeface="Consolas" panose="020B0609020204030204" charset="0"/>
              </a:rPr>
              <a:t>Hello World</a:t>
            </a:r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!\n");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fclose(f);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return 0;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}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7" grpId="0"/>
      <p:bldP spid="7" grpId="1"/>
      <p:bldP spid="8" grpId="0"/>
      <p:bldP spid="8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847840" y="1482725"/>
            <a:ext cx="4186555" cy="3359785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4064000" y="299720"/>
            <a:ext cx="40640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vi-VN" altLang="en-US" sz="3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A. LÝ THUYẾT</a:t>
            </a:r>
            <a:endParaRPr lang="en-US" sz="320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-635" y="992505"/>
            <a:ext cx="6531610" cy="41738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50000"/>
              </a:lnSpc>
            </a:pP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8. Kiểu Cấu Trúc</a:t>
            </a:r>
            <a:b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</a:b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8.1. Khái Niệm:</a:t>
            </a:r>
            <a:b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</a:b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  <a:sym typeface="+mn-ea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  <a:sym typeface="+mn-ea"/>
              </a:rPr>
              <a:t>Cấu trúc (struct) là kiểu dữ liệu do người dùng định nghĩa, dùng để nhóm các biến khác nhau (gọi là thành viên) vào trong một đơn vị duy nhất.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  <a:sym typeface="+mn-ea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  <a:sym typeface="+mn-ea"/>
              </a:rPr>
              <a:t>Giúp tổ chức dữ liệu khoa học, mã dễ hiểu hơn, và hiệu quả hơn về mặt bộ nhớ trong nhiều tình huống.</a:t>
            </a:r>
            <a:endParaRPr lang="vi-VN" altLang="en-US" sz="2400" b="1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2475" y="5023485"/>
            <a:ext cx="2260600" cy="18345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ext Box 3"/>
          <p:cNvSpPr txBox="1"/>
          <p:nvPr/>
        </p:nvSpPr>
        <p:spPr>
          <a:xfrm>
            <a:off x="0" y="1179195"/>
            <a:ext cx="7438390" cy="57594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00000"/>
              </a:lnSpc>
            </a:pPr>
            <a:r>
              <a:rPr lang="vi-VN" sz="2400" b="1">
                <a:latin typeface="Times New Roman" panose="02020603050405020304" charset="0"/>
                <a:cs typeface="Times New Roman" panose="02020603050405020304" charset="0"/>
              </a:rPr>
              <a:t>*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ặc </a:t>
            </a: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iểm </a:t>
            </a: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N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ổi </a:t>
            </a: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B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ật </a:t>
            </a: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C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ủa </a:t>
            </a: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K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iểu </a:t>
            </a: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C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ấu </a:t>
            </a: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T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rúc: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00000"/>
              </a:lnSpc>
            </a:pP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Là kiểu giá trị, không phải kiểu tham chiếu nh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 lớp (class). </a:t>
            </a:r>
            <a:b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</a:b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Ngh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ĩ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a là khi gán một cấu trúc cho cấu trúc khác, các giá trị sẽ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ợc sao chép, không phải chia sẻ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ịa chỉ.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00000"/>
              </a:lnSpc>
            </a:pP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Không hỗ trợ kế thừa (inheritance) và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a hình (polymorphism) nh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 class</a:t>
            </a:r>
            <a:b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</a:b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Không có hàm hủy (destructor), trong khi lớp thì có thể có.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00000"/>
              </a:lnSpc>
            </a:pP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Không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ợc khai báo các thành viên protected </a:t>
            </a:r>
            <a:b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</a:b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Có thể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ịnh ngh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ĩ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a constructor, nh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ng không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ợc có constructor không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ối số </a:t>
            </a:r>
            <a:b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</a:b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Th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ờng dùng khi chỉ cần l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u trữ dữ liệu và không cần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ến tính n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ă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ng phức tạp của class nh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 kế thừa hay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a hình.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00000"/>
              </a:lnSpc>
            </a:pP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4064000" y="299720"/>
            <a:ext cx="40640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vi-VN" altLang="en-US" sz="3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A. LÝ THUYẾT</a:t>
            </a:r>
            <a:endParaRPr lang="en-US" sz="320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7757160" y="1179195"/>
            <a:ext cx="4064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8.2. Ví </a:t>
            </a: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Dụ:</a:t>
            </a:r>
            <a:endParaRPr lang="vi-VN" altLang="en-US" sz="2400" b="1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0" name="Text Box 9"/>
          <p:cNvSpPr txBox="1"/>
          <p:nvPr/>
        </p:nvSpPr>
        <p:spPr>
          <a:xfrm>
            <a:off x="7875905" y="1639570"/>
            <a:ext cx="4064000" cy="32918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#include &lt;stdio.h&gt;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struct SinhVien {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char ten[30];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int tuoi;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};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int main() {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struct SinhVien sv = {"Nam", 20};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printf("Tên: %s\nTuổi: %d\n", sv.ten, sv.tuoi);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return 0;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}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9" grpId="0"/>
      <p:bldP spid="9" grpId="1"/>
      <p:bldP spid="10" grpId="0"/>
      <p:bldP spid="10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Text Box 2"/>
          <p:cNvSpPr txBox="1"/>
          <p:nvPr/>
        </p:nvSpPr>
        <p:spPr>
          <a:xfrm>
            <a:off x="0" y="1149985"/>
            <a:ext cx="8622665" cy="57086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00000"/>
              </a:lnSpc>
            </a:pP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9.Danh Sách Liên Kết</a:t>
            </a:r>
            <a:b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</a:b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9.1. Khái Niệm:</a:t>
            </a:r>
            <a:b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</a:b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Danh sách liên kết là một cấu trúc dữ liệu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ộng gồm nhiều nút (node), mỗi nút chứa: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Dữ liệu: Có thể là số, k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ý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 tự, chuỗi, cấu trúc, v.v.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Con trỏ: Trỏ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ến nút tiếp theo trong danh sách.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00000"/>
              </a:lnSpc>
            </a:pP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Có hai loại danh sách phổ biến: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Danh sách liên kết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ơn: Mỗi nút trỏ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ến nút kế tiếp.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Danh sách liên kết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ôi: Mỗi nút trỏ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ến cả nút kế tiếp và nút tr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ớc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ó, giúp duyệt theo hai chiều.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00000"/>
              </a:lnSpc>
            </a:pP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Các thao tác th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ờng dùng: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Thêm/xóa nút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Tìm kiếm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Duyệt danh sách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Cập nhật giá trị</a:t>
            </a:r>
            <a:b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</a:b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00000"/>
              </a:lnSpc>
            </a:pP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4064000" y="299720"/>
            <a:ext cx="40640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vi-VN" altLang="en-US" sz="3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A. LÝ THUYẾT</a:t>
            </a:r>
            <a:endParaRPr lang="en-US" sz="320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859395" y="1261745"/>
            <a:ext cx="4332605" cy="28733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Text Box 5"/>
          <p:cNvSpPr txBox="1"/>
          <p:nvPr/>
        </p:nvSpPr>
        <p:spPr>
          <a:xfrm>
            <a:off x="4064000" y="299720"/>
            <a:ext cx="40640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vi-VN" altLang="en-US" sz="3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A. LÝ THUYẾT</a:t>
            </a:r>
            <a:endParaRPr lang="en-US" sz="320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0" y="1186180"/>
            <a:ext cx="7431405" cy="52622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9.2. Lợi </a:t>
            </a: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Í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ch </a:t>
            </a: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K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hi </a:t>
            </a: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S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ử </a:t>
            </a: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D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ụng </a:t>
            </a: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D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anh </a:t>
            </a: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S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ách </a:t>
            </a: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L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iên </a:t>
            </a: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K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ết</a:t>
            </a: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: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Thêm/xóa linh hoạt: Không cần di chuyển dữ liệu nh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 trong mảng, chỉ cần thay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ổi con trỏ.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Mở rộng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ộng: Không cần khai báo tr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ớc kích th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ớc nh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 mảng.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Duyệt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ơn giản: Có thể dễ dàng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i qua từng nút bằng cách lần theo con trỏ.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Chia sẻ tài nguyên: Có thể dùng chung dữ liệu giữa nhiều danh sách nếu cần.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L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u trữ dữ liệu không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ồng nhất: Mỗi nút có thể chứa dữ liệu khác nhau </a:t>
            </a:r>
            <a:b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</a:b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Tiết kiệm bộ nhớ khi cần: Danh sách liên kết cấp phát bộ nhớ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úng khi cần, không lãng phí nh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 mảng có kích th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ớc thừa.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128000" y="1264285"/>
            <a:ext cx="3412490" cy="33369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ext Box 3"/>
          <p:cNvSpPr txBox="1"/>
          <p:nvPr/>
        </p:nvSpPr>
        <p:spPr>
          <a:xfrm>
            <a:off x="3364865" y="327660"/>
            <a:ext cx="54622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vi-VN" altLang="en-US" sz="3200">
                <a:solidFill>
                  <a:schemeClr val="bg1"/>
                </a:solidFill>
                <a:cs typeface="+mn-lt"/>
                <a:sym typeface="+mn-ea"/>
              </a:rPr>
              <a:t>A . LÝ </a:t>
            </a:r>
            <a:r>
              <a:rPr lang="vi-VN" altLang="en-US" sz="3200">
                <a:solidFill>
                  <a:schemeClr val="bg1"/>
                </a:solidFill>
                <a:cs typeface="+mn-lt"/>
                <a:sym typeface="+mn-ea"/>
              </a:rPr>
              <a:t>THUYẾT</a:t>
            </a:r>
            <a:endParaRPr lang="vi-VN" altLang="en-US" sz="3200">
              <a:solidFill>
                <a:schemeClr val="bg1"/>
              </a:solidFill>
              <a:cs typeface="+mn-lt"/>
              <a:sym typeface="+mn-ea"/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-635" y="991235"/>
            <a:ext cx="7186295" cy="52362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>
              <a:lnSpc>
                <a:spcPct val="150000"/>
              </a:lnSpc>
            </a:pP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1. Hàm</a:t>
            </a:r>
            <a:br>
              <a:rPr lang="vi-VN" altLang="en-US" sz="2400" b="1"/>
            </a:b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1.1. Khái </a:t>
            </a: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Niệm :</a:t>
            </a:r>
            <a:br>
              <a:rPr lang="vi-VN" altLang="en-US" sz="2400" b="1"/>
            </a:br>
            <a:r>
              <a:rPr lang="vi-VN" altLang="en-US" sz="2400" b="1"/>
              <a:t>    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Hàm là một khối mã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ợc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ặt tên, thực hiện một tác vụ cụ thể và giúp tổ chức mã nguồn, tái sử dụng code.</a:t>
            </a:r>
            <a:b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</a:b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*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Các Loại Hàm: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algn="l">
              <a:lnSpc>
                <a:spcPct val="150000"/>
              </a:lnSpc>
            </a:pP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Hàm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ợc xây dựng sẵn: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algn="l">
              <a:lnSpc>
                <a:spcPct val="150000"/>
              </a:lnSpc>
            </a:pP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ợc cung cấp bởi hệ thống hoặc th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 viện tiêu chuẩn.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algn="l">
              <a:lnSpc>
                <a:spcPct val="150000"/>
              </a:lnSpc>
            </a:pP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Ví dụ: printf() trong C.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algn="l">
              <a:lnSpc>
                <a:spcPct val="150000"/>
              </a:lnSpc>
            </a:pP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Hàm do ng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ời dùng tự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ịnh ngh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ĩ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a: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algn="l">
              <a:lnSpc>
                <a:spcPct val="150000"/>
              </a:lnSpc>
            </a:pP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Ng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ời dùng tự viết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ể thực hiện các tác vụ cụ thể.</a:t>
            </a:r>
            <a:b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</a:br>
            <a:br>
              <a:rPr lang="en-US" altLang="en-US" sz="2400"/>
            </a:br>
            <a:br>
              <a:rPr lang="vi-VN" altLang="en-US" sz="2400" b="1"/>
            </a:br>
            <a:br>
              <a:rPr lang="vi-VN" altLang="en-US" sz="2400" b="1"/>
            </a:br>
            <a:br>
              <a:rPr lang="vi-VN" altLang="en-US" sz="2400" b="1"/>
            </a:br>
            <a:br>
              <a:rPr lang="vi-VN" altLang="en-US" sz="2400" b="1"/>
            </a:br>
            <a:r>
              <a:rPr lang="vi-VN" altLang="en-US" sz="2400" b="1" u="heavy"/>
              <a:t> </a:t>
            </a:r>
            <a:br>
              <a:rPr lang="vi-VN" altLang="en-US" sz="2400" b="1"/>
            </a:br>
            <a:br>
              <a:rPr lang="vi-VN" altLang="en-US" sz="2400" b="1"/>
            </a:br>
            <a:br>
              <a:rPr lang="vi-VN" altLang="en-US" sz="2400" b="1"/>
            </a:br>
            <a:endParaRPr lang="vi-VN" altLang="en-US" sz="2400"/>
          </a:p>
          <a:p>
            <a:pPr indent="457200" algn="just">
              <a:lnSpc>
                <a:spcPct val="150000"/>
              </a:lnSpc>
            </a:pPr>
            <a:endParaRPr lang="vi-VN" altLang="en-US" sz="240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82180" y="1605280"/>
            <a:ext cx="4509135" cy="28168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" name="Text Box 7"/>
          <p:cNvSpPr txBox="1"/>
          <p:nvPr/>
        </p:nvSpPr>
        <p:spPr>
          <a:xfrm>
            <a:off x="0" y="1555750"/>
            <a:ext cx="6528435" cy="53714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#include &lt;stdio.h&gt;</a:t>
            </a:r>
            <a:br>
              <a:rPr lang="en-US" altLang="en-US" sz="1600">
                <a:latin typeface="Consolas" panose="020B0609020204030204" charset="0"/>
                <a:cs typeface="Consolas" panose="020B0609020204030204" charset="0"/>
              </a:rPr>
            </a:br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#include &lt;stdlib.h&gt;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struct Node {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int data;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struct Node *next;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};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void hienThi(struct Node *head) {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while(head != NULL) {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printf("%d -&gt; ", head-&gt;data);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head = head-&gt;next;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}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printf("NULL\n");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}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int main() {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struct Node *head = NULL;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struct Node *n1 = malloc(sizeof(struct Node));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struct Node *n2 = malloc(sizeof(struct Node));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n1-&gt;data = 1; n1-&gt;next = n2;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n2-&gt;data = 2; n2-&gt;next = NULL;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head = n1;</a:t>
            </a:r>
            <a:endParaRPr lang="en-US" altLang="en-US" sz="1600">
              <a:latin typeface="Courier New" panose="02070309020205020404" charset="0"/>
              <a:cs typeface="Courier New" panose="02070309020205020404" charset="0"/>
            </a:endParaRPr>
          </a:p>
          <a:p>
            <a:endParaRPr lang="en-US" altLang="en-US" sz="1600">
              <a:latin typeface="Courier New" panose="02070309020205020404" charset="0"/>
              <a:cs typeface="Courier New" panose="02070309020205020404" charset="0"/>
            </a:endParaRPr>
          </a:p>
          <a:p>
            <a:r>
              <a:rPr lang="en-US" altLang="en-US" sz="1600">
                <a:latin typeface="Courier New" panose="02070309020205020404" charset="0"/>
                <a:cs typeface="Courier New" panose="02070309020205020404" charset="0"/>
              </a:rPr>
              <a:t>  </a:t>
            </a:r>
            <a:endParaRPr lang="en-US" altLang="en-US" sz="1600">
              <a:latin typeface="Courier New" panose="02070309020205020404" charset="0"/>
              <a:cs typeface="Courier New" panose="02070309020205020404" charset="0"/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0" y="1186180"/>
            <a:ext cx="4064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9.3. Ví Dụ:</a:t>
            </a:r>
            <a:endParaRPr lang="vi-VN" altLang="en-US" sz="2400" b="1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4064000" y="299720"/>
            <a:ext cx="40640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vi-VN" altLang="en-US" sz="3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A. LÝ THUYẾT</a:t>
            </a:r>
            <a:endParaRPr lang="en-US" sz="320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3" name="Text Box 12"/>
          <p:cNvSpPr txBox="1"/>
          <p:nvPr/>
        </p:nvSpPr>
        <p:spPr>
          <a:xfrm>
            <a:off x="7008495" y="1186180"/>
            <a:ext cx="4064000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hienThi(head);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    free(n1); free(n2);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    return 0;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}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endParaRPr lang="en-US" sz="1600">
              <a:latin typeface="Consolas" panose="020B0609020204030204" charset="0"/>
              <a:cs typeface="Consolas" panose="020B06090202040302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  <p:bldP spid="8" grpId="0"/>
      <p:bldP spid="8" grpId="1"/>
      <p:bldP spid="13" grpId="0"/>
      <p:bldP spid="13" grpId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Text Box 5"/>
          <p:cNvSpPr txBox="1"/>
          <p:nvPr/>
        </p:nvSpPr>
        <p:spPr>
          <a:xfrm>
            <a:off x="4064000" y="299720"/>
            <a:ext cx="40640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vi-VN" altLang="en-US" sz="3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B. ỨNG DỤNG</a:t>
            </a:r>
            <a:endParaRPr lang="vi-VN" altLang="en-US" sz="32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1918970" y="1181735"/>
            <a:ext cx="83540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X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Â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Y DỰNG ỨNG DỤNG CHO VIỆC QUẢN L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Ý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 SINH VI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Ê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N</a:t>
            </a:r>
            <a:endParaRPr lang="en-US" altLang="en-US" sz="2400" b="1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601345" y="1642110"/>
            <a:ext cx="6687820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*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Các </a:t>
            </a: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T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ính </a:t>
            </a: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N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ă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ng </a:t>
            </a: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C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ần </a:t>
            </a: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T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hiết: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1.Thêm sinh viên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2.Hiển thị danh sách sinh viên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3.Tìm kiếm sinh viên theo MSSV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4.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Xóa sinh viên theo MSSV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5. Sắp xếp danh sách sinh viên theo GPA (giảm dần)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6.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ọc và ghi danh sách ra file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7. Thoát ch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ơng trình và giải phóng bộ nhớ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107555" y="1815465"/>
            <a:ext cx="4600575" cy="27228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Text Box 5"/>
          <p:cNvSpPr txBox="1"/>
          <p:nvPr/>
        </p:nvSpPr>
        <p:spPr>
          <a:xfrm>
            <a:off x="4064000" y="299720"/>
            <a:ext cx="40640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vi-VN" altLang="en-US" sz="3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B. ỨNG DỤNG</a:t>
            </a:r>
            <a:endParaRPr lang="vi-VN" altLang="en-US" sz="32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-635" y="992505"/>
            <a:ext cx="7466965" cy="41535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50000"/>
              </a:lnSpc>
            </a:pP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* Mục Đích Của Bài Làm:</a:t>
            </a:r>
            <a:b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</a:b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Xây dựng hệ thống quản l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ý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 sinh viên với các thông tin cơ bản: MSSV, Họ tên, GPA.</a:t>
            </a:r>
            <a:b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</a:b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Kết hợp mảng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ộng và danh sách liên kết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ể xử l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ý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 dữ liệu linh hoạt, r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è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n kỹ n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ă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ng quản l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ý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 bộ nhớ.</a:t>
            </a:r>
            <a:b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</a:b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Có thể phát triển thêm chức n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ă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ng nh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 quản l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ý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iểm, phân loại theo khoa, tìm kiếm gần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úng,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đă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ng k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ý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 môn học.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66330" y="1380490"/>
            <a:ext cx="3933825" cy="335597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9805" y="4852670"/>
            <a:ext cx="1928495" cy="16605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Text Box 5"/>
          <p:cNvSpPr txBox="1"/>
          <p:nvPr/>
        </p:nvSpPr>
        <p:spPr>
          <a:xfrm>
            <a:off x="4064000" y="299720"/>
            <a:ext cx="40640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vi-VN" altLang="en-US" sz="3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B. ỨNG DỤNG</a:t>
            </a:r>
            <a:endParaRPr lang="vi-VN" altLang="en-US" sz="32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0" y="1209040"/>
            <a:ext cx="6094730" cy="52781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*Source Code:</a:t>
            </a:r>
            <a:b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</a:br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#include &lt;stdio.h&gt;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#include &lt;stdlib.h&gt;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#include &lt;string.h&gt;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// Cấu trúc sinh viên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typedef struct SinhVien {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char mssv[10];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char ten[50];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float gpa;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struct SinhVien* next;</a:t>
            </a:r>
            <a:br>
              <a:rPr lang="en-US" altLang="en-US" sz="1600">
                <a:latin typeface="Consolas" panose="020B0609020204030204" charset="0"/>
                <a:cs typeface="Consolas" panose="020B0609020204030204" charset="0"/>
              </a:rPr>
            </a:br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} SV;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// Thêm sinh viên vào đ</a:t>
            </a:r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ầu danh sách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SV* themSV(SV* ds, char* mssv, char* ten, float gpa) {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SV* sv = (SV*)malloc(sizeof(SV));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strcpy(sv-&gt;mssv, mssv);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strcpy(sv-&gt;ten, ten);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sv-&gt;gpa = gpa;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sv-&gt;next = ds;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</a:t>
            </a:r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return sv;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}</a:t>
            </a:r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6095365" y="985520"/>
            <a:ext cx="6096000" cy="58724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// Thêm sinh viên vào cuối danh sách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SV* themSVVaoCuoi(SV* ds, char* mssv, char* ten, float gpa) {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    SV* sv = (SV*)malloc(sizeof(SV));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    strcpy(sv-&gt;mssv, mssv);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    strcpy(sv-&gt;ten, ten);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    sv-&gt;gpa = gpa;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    sv-&gt;next = NULL;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    if (ds == NULL) return sv;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    SV* p = ds;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    while (p-&gt;next != NULL) {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        p = p-&gt;next;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    }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    p-&gt;next = sv;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    return ds;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}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endParaRPr lang="en-US" sz="1600">
              <a:latin typeface="Consolas" panose="020B0609020204030204" charset="0"/>
              <a:cs typeface="Consolas" panose="020B06090202040302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/>
    </mc:Choice>
    <mc:Fallback>
      <p:transition spd="med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Text Box 5"/>
          <p:cNvSpPr txBox="1"/>
          <p:nvPr/>
        </p:nvSpPr>
        <p:spPr>
          <a:xfrm>
            <a:off x="4064000" y="299720"/>
            <a:ext cx="40640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vi-VN" altLang="en-US" sz="3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B. ỨNG DỤNG</a:t>
            </a:r>
            <a:endParaRPr lang="vi-VN" altLang="en-US" sz="32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0" y="1174750"/>
            <a:ext cx="5513705" cy="57511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// Hiển thị danh sách sinh viên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void hienThi(SV* ds) {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if (ds == NULL) {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printf("Danh sach trong!\n");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return;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}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printf("\nMSSV\t\tTen\t\tGPA\n");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printf("----------------------------------------\n");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for (SV* p = ds; p != NULL; p = p-&gt;next) {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printf("%s\t%-15s\t%.2f\n", p-&gt;mssv, p-&gt;ten, p-&gt;gpa);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}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}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// Tìm sinh viên theo MSSV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SV* timSV(SV* ds, char* mssv) {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for (SV* p = ds; p != NULL; p = p-&gt;next) {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if (strcmp(p-&gt;mssv, mssv) == 0) {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    return p;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}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}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</a:t>
            </a:r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return NULL;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}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6095365" y="1174750"/>
            <a:ext cx="6096000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// Xóa sinh viên theo MSSV</a:t>
            </a:r>
            <a:b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</a:br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SV* xoaSV(SV* ds, char* mssv) {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SV *p = ds, *truoc = NULL;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while (p != NULL &amp;&amp; strcmp(p-&gt;mssv, mssv) != 0) {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truoc = p;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p = p-&gt;next;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}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if (p == NULL) {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printf("Khong tim thay sinh vien co MSSV %s\n", mssv);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return ds;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}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if (truoc == NULL) { // Xóa đ</a:t>
            </a:r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ầu danh sách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SV* temp = ds-&gt;next;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free(ds);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ds = temp;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ext Box 1"/>
          <p:cNvSpPr txBox="1"/>
          <p:nvPr/>
        </p:nvSpPr>
        <p:spPr>
          <a:xfrm>
            <a:off x="635" y="1196975"/>
            <a:ext cx="6003925" cy="56616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} else {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        truoc-&gt;next = p-&gt;next;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        free(p);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    }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    printf("Da xoa sinh vien co MSSV %s\n", mssv);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    return ds;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}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// Sắp xếp danh sách theo GPA giảm dần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void sapXepTheoGPA(SV* ds) {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for (SV* p = ds; p != NULL; p = p-&gt;next) {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for (SV* q = p-&gt;next; q != NULL; q = q-&gt;next) {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    if (p-&gt;gpa &lt; q-&gt;gpa) {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        char tempTen[50], tempMSSV[10];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        float tempGPA;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        strcpy(tempTen, p-&gt;ten);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        strcpy(tempMSSV, p-&gt;mssv);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        tempGPA = p-&gt;gpa;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       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4064000" y="299720"/>
            <a:ext cx="40640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vi-VN" altLang="en-US" sz="3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B. ỨNG DỤNG</a:t>
            </a:r>
            <a:endParaRPr lang="vi-VN" altLang="en-US" sz="32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6005195" y="1196975"/>
            <a:ext cx="6186805" cy="56622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en-US">
                <a:latin typeface="Consolas" panose="020B0609020204030204" charset="0"/>
                <a:cs typeface="Consolas" panose="020B0609020204030204" charset="0"/>
                <a:sym typeface="+mn-ea"/>
              </a:rPr>
              <a:t> </a:t>
            </a:r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strcpy(p-&gt;ten, q-&gt;ten);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                strcpy(p-&gt;mssv, q-&gt;mssv);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                p-&gt;gpa = q-&gt;gpa;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                strcpy(q-&gt;ten, tempTen);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                strcpy(q-&gt;mssv, tempMSSV);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                q-&gt;gpa = tempGPA;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            }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        }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    }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    printf("Da sap xep danh sach theo GPA giam dan.\n");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}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Text Box 5"/>
          <p:cNvSpPr txBox="1"/>
          <p:nvPr/>
        </p:nvSpPr>
        <p:spPr>
          <a:xfrm>
            <a:off x="4064000" y="299720"/>
            <a:ext cx="40640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vi-VN" altLang="en-US" sz="3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B. ỨNG DỤNG</a:t>
            </a:r>
            <a:endParaRPr lang="vi-VN" altLang="en-US" sz="32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-635" y="1175385"/>
            <a:ext cx="6097270" cy="56826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// Ghi danh sách ra file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void ghiFile(SV* ds, const char* tenFile) {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    FILE* f = fopen(tenFile, "w");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    if (!f) {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        printf("Khong mo duoc file!\n");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        return;</a:t>
            </a:r>
            <a:b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</a:br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}</a:t>
            </a:r>
            <a:br>
              <a:rPr lang="en-US" altLang="en-US" sz="1600">
                <a:latin typeface="Consolas" panose="020B0609020204030204" charset="0"/>
                <a:cs typeface="Consolas" panose="020B0609020204030204" charset="0"/>
              </a:rPr>
            </a:br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}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for (SV* p = ds; p != NULL; p = p-&gt;next) {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fprintf(f, "%s;%s;%.2f\n", p-&gt;mssv, p-&gt;ten, p-&gt;gpa);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}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fclose(f);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printf("Da ghi danh sach vao file '%s'\n", tenFile);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}</a:t>
            </a:r>
            <a:br>
              <a:rPr lang="en-US" altLang="en-US" sz="1600">
                <a:latin typeface="Consolas" panose="020B0609020204030204" charset="0"/>
                <a:cs typeface="Consolas" panose="020B0609020204030204" charset="0"/>
              </a:rPr>
            </a:b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6096000" y="1176020"/>
            <a:ext cx="6096000" cy="56819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// Đọc danh sách từ file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SV* docFile(const char* tenFile) {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    FILE* f = fopen(tenFile, "r");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    if (!f) {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        printf("Khong mo duoc file!\n");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        return NULL;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    }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    SV* ds = NULL;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    char line[100];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    while (fgets(line, sizeof(line), f)) {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        char mssv[10], ten[50];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        float gpa;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        sscanf(line, "%[^;];%[^;];%f", mssv, ten, &amp;gpa);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        ds = themSVVaoCuoi(ds, mssv, ten, gpa);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    }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    fclose(f);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    printf("Da doc danh sach tu file '%s'\n", tenFile);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    return ds;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}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endParaRPr lang="en-US" sz="1600">
              <a:latin typeface="Consolas" panose="020B0609020204030204" charset="0"/>
              <a:cs typeface="Consolas" panose="020B0609020204030204" charset="0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Text Box 5"/>
          <p:cNvSpPr txBox="1"/>
          <p:nvPr/>
        </p:nvSpPr>
        <p:spPr>
          <a:xfrm>
            <a:off x="4064000" y="299720"/>
            <a:ext cx="40640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vi-VN" altLang="en-US" sz="3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B. ỨNG DỤNG</a:t>
            </a:r>
            <a:endParaRPr lang="vi-VN" altLang="en-US" sz="32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0" y="1197610"/>
            <a:ext cx="6096000" cy="57296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// Giải phóng bộ nhớ danh sách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void giaiPhong(SV* ds) {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SV* p;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while (ds != NULL) {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p = ds;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ds = ds-&gt;next;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free(p);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}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}</a:t>
            </a:r>
            <a:br>
              <a:rPr lang="en-US" altLang="en-US" sz="1600">
                <a:latin typeface="Consolas" panose="020B0609020204030204" charset="0"/>
                <a:cs typeface="Consolas" panose="020B0609020204030204" charset="0"/>
              </a:rPr>
            </a:br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// Menu ch</a:t>
            </a:r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ư</a:t>
            </a:r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ơng trình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void menu() {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printf("\n====== QUAN LY SINH VIEN ======\n");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printf("1. Them sinh vien\n");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printf("2. Hien thi danh sach\n");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printf("3. Tim sinh vien theo MSSV\n");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printf("4. Xoa sinh vien theo MSSV\n");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printf("5. Sap xep danh sach theo GPA\n");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printf("6. Ghi danh sach ra file\n");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printf("7. Doc danh sach tu file\n");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printf("0. Thoat\n");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printf("Lua chon cua ban: ");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}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6096000" y="1197610"/>
            <a:ext cx="6096000" cy="55079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int main() {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    SV* ds = NULL;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    int chon;</a:t>
            </a:r>
            <a:b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</a:br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char mssv[10], ten[50];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float gpa;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do {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menu();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scanf("%d", &amp;chon);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getchar(); // Xóa bộ </a:t>
            </a:r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đ</a:t>
            </a:r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ệm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switch (chon) {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    case 1: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        printf("Nhap MSSV: ");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        fgets(mssv, sizeof(mssv), stdin);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        mssv[strcspn(mssv, "\n")] = 0;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        if (timSV(ds, mssv) != NULL) {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            printf("MSSV da ton tai, khong the them.\n");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            break;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        }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Text Box 5"/>
          <p:cNvSpPr txBox="1"/>
          <p:nvPr/>
        </p:nvSpPr>
        <p:spPr>
          <a:xfrm>
            <a:off x="4064000" y="299720"/>
            <a:ext cx="40640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vi-VN" altLang="en-US" sz="3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B. ỨNG DỤNG</a:t>
            </a:r>
            <a:endParaRPr lang="vi-VN" altLang="en-US" sz="32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0" y="1151890"/>
            <a:ext cx="6096000" cy="57912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printf("Nhap ten: ");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        fgets(ten, sizeof(ten), stdin);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        ten[strcspn(ten, "\n")] = 0;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        do {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            printf("Nhap GPA (0.0 - 4.0): ");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            scanf("%f", &amp;gpa);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            getchar();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            if (gpa &lt; 0 || gpa &gt; 4) {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                printf("GPA khong hop le, vui long nhap lai!\n");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            }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        } while (gpa &lt; 0 || gpa &gt; 4);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        ds = themSV(ds, mssv, ten, gpa);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        printf("Da them sinh vien.\n");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        break;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    case 2: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        hienThi(ds);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        break;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    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6379845" y="1151890"/>
            <a:ext cx="5812155" cy="57061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case 3: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                printf("Nhap MSSV can tim: ");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                fgets(mssv, sizeof(mssv), stdin);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                mssv[strcspn(mssv, "\n")] = 0;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                {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                    SV* sv = timSV(ds, mssv);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  <a:t>                    if (sv != NULL) {</a:t>
            </a:r>
            <a:br>
              <a:rPr lang="en-US" altLang="en-US" sz="1600">
                <a:latin typeface="Consolas" panose="020B0609020204030204" charset="0"/>
                <a:cs typeface="Consolas" panose="020B0609020204030204" charset="0"/>
                <a:sym typeface="+mn-ea"/>
              </a:rPr>
            </a:br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printf("Tim thay sinh vien: MSSV=%s, Ten=%s, GPA=%.2f\n", sv-&gt;mssv, sv-&gt;ten, sv-&gt;gpa);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            } else {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                printf("Khong tim thay sinh vien co MSSV %s\n", mssv);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            }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        }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        break;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    case 4: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        printf("Nhap MSSV can xoa: ");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        fgets(mssv, sizeof(mssv), stdin);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        mssv[strcspn(mssv, "\n")] = 0;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        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Text Box 5"/>
          <p:cNvSpPr txBox="1"/>
          <p:nvPr/>
        </p:nvSpPr>
        <p:spPr>
          <a:xfrm>
            <a:off x="4064000" y="299720"/>
            <a:ext cx="40640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vi-VN" altLang="en-US" sz="3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B. ỨNG DỤNG</a:t>
            </a:r>
            <a:endParaRPr lang="vi-VN" altLang="en-US" sz="32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635" y="1174750"/>
            <a:ext cx="6095365" cy="57524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ds = xoaSV(ds, mssv);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        break;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    case 5: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        sapXepTheoGPA(ds);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        break;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    case 6: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        ghiFile(ds, "sinhvien.txt");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        break;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    case 7: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        giaiPhong(ds);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        ds = docFile("sinhvien.txt");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        break;</a:t>
            </a:r>
            <a:br>
              <a:rPr lang="en-US" altLang="en-US" sz="1600">
                <a:latin typeface="Consolas" panose="020B0609020204030204" charset="0"/>
                <a:cs typeface="Consolas" panose="020B0609020204030204" charset="0"/>
              </a:rPr>
            </a:b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    case 0: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        giaiPhong(ds);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        printf("Thoat chuong trinh.\n");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        break;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6096000" y="1175385"/>
            <a:ext cx="6096000" cy="57511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default: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        printf("Lua chon khong hop le, vui long chon lai!\n");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}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} while (chon != 0);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return 0;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}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" name="Text Box 6"/>
          <p:cNvSpPr txBox="1"/>
          <p:nvPr/>
        </p:nvSpPr>
        <p:spPr>
          <a:xfrm>
            <a:off x="4064000" y="299720"/>
            <a:ext cx="40640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vi-VN" altLang="en-US" sz="3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A. LÝ THUYẾT</a:t>
            </a:r>
            <a:endParaRPr lang="vi-VN" altLang="en-US" sz="32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 Box 11"/>
          <p:cNvSpPr txBox="1"/>
          <p:nvPr/>
        </p:nvSpPr>
        <p:spPr>
          <a:xfrm>
            <a:off x="212725" y="1161415"/>
            <a:ext cx="6511925" cy="51949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*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Các Khái Niệm Cơ Bản: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Tham số (Parameters):Các giá trị truyền vào hàm khi gọi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ể thực hiện công việc.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Giá trị trả về (Return Value):Giá trị mà hàm trả lại sau khi thực thi xong.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Gọi hàm (Calling a Function):Sử dụng tên hàm và các tham số (nếu có)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ể thực thi hàm.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Phạm vi biến (Variable Scope):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Biến cục bộ (local variables): Chỉ truy cập trong hàm.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Biến toàn cục (global variables): Truy cập từ bất kỳ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âu trong ch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ơng trình.</a:t>
            </a:r>
            <a:endParaRPr lang="vi-VN" altLang="en-US" sz="240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5" name="Text Box 14"/>
          <p:cNvSpPr txBox="1"/>
          <p:nvPr/>
        </p:nvSpPr>
        <p:spPr>
          <a:xfrm>
            <a:off x="8170545" y="177355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en-US"/>
          </a:p>
        </p:txBody>
      </p:sp>
      <p:sp>
        <p:nvSpPr>
          <p:cNvPr id="17" name="Text Box 16"/>
          <p:cNvSpPr txBox="1"/>
          <p:nvPr/>
        </p:nvSpPr>
        <p:spPr>
          <a:xfrm>
            <a:off x="6724650" y="1243965"/>
            <a:ext cx="406400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1.2. Ví </a:t>
            </a: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Dụ:</a:t>
            </a:r>
            <a:b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</a:br>
            <a:endParaRPr lang="vi-VN" altLang="en-US" sz="2400" b="1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7216140" y="1704340"/>
            <a:ext cx="4873625" cy="412432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#include &lt;stdio.h&gt;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int tong(int a, int b) {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return a + b;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}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int main() {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int kq = tong(3, 4);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printf("Tổng là: %d\n", kq);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return 0;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}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2" grpId="1"/>
      <p:bldP spid="17" grpId="0"/>
      <p:bldP spid="17" grpId="1"/>
      <p:bldP spid="2" grpId="0"/>
      <p:bldP spid="2" grpId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Text Box 5"/>
          <p:cNvSpPr txBox="1"/>
          <p:nvPr/>
        </p:nvSpPr>
        <p:spPr>
          <a:xfrm>
            <a:off x="4064000" y="299720"/>
            <a:ext cx="40640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vi-VN" altLang="en-US" sz="3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C. KẾT </a:t>
            </a:r>
            <a:r>
              <a:rPr lang="vi-VN" altLang="en-US" sz="3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LUẬN</a:t>
            </a:r>
            <a:endParaRPr lang="vi-VN" altLang="en-US" sz="32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698500" y="1264920"/>
            <a:ext cx="7086600" cy="50419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50000"/>
              </a:lnSpc>
            </a:pP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Thông qua việc xây dựng bài toán quản l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ý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 sinh viên bằng cách kết hợp mảng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ộng và danh sách liên kết, em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ã b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ớc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ầu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áp ứng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ợc các chức n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ă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ng cơ bản nh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 thêm, xóa, tìm kiếm, sắp xếp và hiển thị thông tin sinh viên. Tuy nhiên, ch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ơng trình vẫn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ang trong quá trình hoàn thiện và còn nhiều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iểm cần cải thiện về thiết kế và hiệu n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ă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ng. Em mong nhận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ợc góp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ý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 từ cô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ể nâng cao kỹ n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ă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ng lập trình và phát triển hệ thống tốt hơn trong t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ơng lai.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128000" y="1890395"/>
            <a:ext cx="3279775" cy="27051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" name="Text Box 7"/>
          <p:cNvSpPr txBox="1"/>
          <p:nvPr/>
        </p:nvSpPr>
        <p:spPr>
          <a:xfrm>
            <a:off x="2269490" y="1337945"/>
            <a:ext cx="7523480" cy="121348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noAutofit/>
          </a:bodyPr>
          <a:p>
            <a:pPr>
              <a:lnSpc>
                <a:spcPct val="100000"/>
              </a:lnSpc>
            </a:pP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Bài </a:t>
            </a:r>
            <a:r>
              <a:rPr lang="en-US" altLang="vi-VN" sz="2400">
                <a:latin typeface="Times New Roman" panose="02020603050405020304" charset="0"/>
                <a:cs typeface="Times New Roman" panose="02020603050405020304" charset="0"/>
              </a:rPr>
              <a:t>b</a:t>
            </a:r>
            <a:r>
              <a:rPr lang="vi-VN" altLang="vi-VN" sz="2400">
                <a:latin typeface="Times New Roman" panose="02020603050405020304" charset="0"/>
                <a:cs typeface="Times New Roman" panose="02020603050405020304" charset="0"/>
              </a:rPr>
              <a:t>áo cáo</a:t>
            </a: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 của mình đến đây là kết </a:t>
            </a: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thúc, nếu mình có những gì thiếu sót , mong thầy cô và các bạn góp ý thêm . Mình xin chân thành cảm ơn ! </a:t>
            </a:r>
            <a:endParaRPr lang="vi-VN" altLang="en-US" sz="240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4687570" y="423545"/>
            <a:ext cx="1653540" cy="6419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endParaRPr lang="vi-VN" altLang="en-US" sz="3200">
              <a:solidFill>
                <a:schemeClr val="bg1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358775" y="135255"/>
            <a:ext cx="10956290" cy="9982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vi-VN" altLang="en-US" sz="3200">
                <a:solidFill>
                  <a:schemeClr val="bg1"/>
                </a:solidFill>
                <a:cs typeface="+mn-lt"/>
              </a:rPr>
              <a:t>Tổng </a:t>
            </a:r>
            <a:r>
              <a:rPr lang="vi-VN" altLang="en-US" sz="3200">
                <a:solidFill>
                  <a:schemeClr val="bg1"/>
                </a:solidFill>
                <a:cs typeface="+mn-lt"/>
              </a:rPr>
              <a:t>kết</a:t>
            </a:r>
            <a:endParaRPr lang="vi-VN" altLang="en-US" sz="3200">
              <a:solidFill>
                <a:schemeClr val="bg1"/>
              </a:solidFill>
              <a:cs typeface="+mn-lt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35" y="2724150"/>
            <a:ext cx="6990080" cy="4220845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7515" y="2724785"/>
            <a:ext cx="5404485" cy="42386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 dir="u"/>
      </p:transition>
    </mc:Choice>
    <mc:Fallback>
      <p:transition spd="slow">
        <p:push dir="u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ext Box 4"/>
          <p:cNvSpPr txBox="1"/>
          <p:nvPr/>
        </p:nvSpPr>
        <p:spPr>
          <a:xfrm>
            <a:off x="471805" y="1200150"/>
            <a:ext cx="6263005" cy="51974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sz="2400" b="1">
                <a:latin typeface="Times New Roman" panose="02020603050405020304" charset="0"/>
                <a:cs typeface="Times New Roman" panose="02020603050405020304" charset="0"/>
              </a:rPr>
              <a:t>2</a:t>
            </a: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. Con Trỏ:</a:t>
            </a:r>
            <a:b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</a:b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2.1. Khái </a:t>
            </a: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Niệm:</a:t>
            </a:r>
            <a:b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</a:b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    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Con trỏ là biến l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u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ịa chỉ của một biến khác trong bộ nhớ.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→ Cho phép truy cập và thao tác trực tiếp với bộ nhớ.</a:t>
            </a:r>
            <a:b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</a:b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*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Các Khái Niệm Cơ Bản</a:t>
            </a: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: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vi-VN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ịa chỉ (Address)</a:t>
            </a: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: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Mỗi biến có một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ịa chỉ bộ nhớ duy nhất.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Con trỏ (Pointer)</a:t>
            </a: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: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Là biến chứa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ịa chỉ của một biến khác.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Toán tử con trỏ</a:t>
            </a: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: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&amp; : Lấy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ịa chỉ của biến.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* : Truy cập giá trị tại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ịa chỉ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ợc trỏ tới.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3364865" y="327660"/>
            <a:ext cx="54622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vi-VN" altLang="en-US" sz="3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A. LÝ THUYẾT</a:t>
            </a:r>
            <a:endParaRPr lang="vi-VN" altLang="en-US" sz="3200">
              <a:solidFill>
                <a:schemeClr val="bg1"/>
              </a:solidFill>
              <a:cs typeface="+mn-lt"/>
              <a:sym typeface="+mn-ea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580505" y="1570990"/>
            <a:ext cx="4683760" cy="31121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Text Box 2"/>
          <p:cNvSpPr txBox="1"/>
          <p:nvPr/>
        </p:nvSpPr>
        <p:spPr>
          <a:xfrm>
            <a:off x="4064000" y="340995"/>
            <a:ext cx="40640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vi-VN" altLang="en-US" sz="3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A. LÝ THUYẾT</a:t>
            </a:r>
            <a:endParaRPr lang="vi-VN" altLang="en-US" sz="32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193040" y="995680"/>
            <a:ext cx="5993130" cy="53244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50000"/>
              </a:lnSpc>
            </a:pP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*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Khai Báo &amp; Sử Dụng Con Trỏ</a:t>
            </a: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: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Khai báo: int *ptr;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Gán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ịa chỉ: ptr = &amp;x;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Truy cập giá trị: *ptr = 10;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*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Ứng Dụng Con Trỏ</a:t>
            </a: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: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Cấp phát bộ nhớ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ộng (malloc, free)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Truy cập và xử l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ý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 mảng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Truyền biến theo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ịa chỉ (call by reference)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Xử l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ý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 dữ liệu linh hoạt, tối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u hiệu suất</a:t>
            </a:r>
            <a:endParaRPr lang="en-US" altLang="en-US"/>
          </a:p>
          <a:p>
            <a:endParaRPr lang="en-US" altLang="en-US"/>
          </a:p>
        </p:txBody>
      </p:sp>
      <p:sp>
        <p:nvSpPr>
          <p:cNvPr id="7" name="Text Box 6"/>
          <p:cNvSpPr txBox="1"/>
          <p:nvPr/>
        </p:nvSpPr>
        <p:spPr>
          <a:xfrm>
            <a:off x="6759575" y="1472565"/>
            <a:ext cx="4064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6095365" y="1167130"/>
            <a:ext cx="4064000" cy="6470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2.2. Ví Dụ:</a:t>
            </a:r>
            <a:endParaRPr lang="vi-VN" altLang="en-US" sz="2400" b="1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6666865" y="1689100"/>
            <a:ext cx="4602480" cy="34067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#include &lt;stdio.h&gt;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int main() {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int a = 10;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int *p = &amp;a;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printf("Giá trị của a: %d\n", *p);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return 0;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}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8" grpId="0"/>
      <p:bldP spid="8" grpId="1"/>
      <p:bldP spid="9" grpId="0"/>
      <p:bldP spid="9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ext Box 3"/>
          <p:cNvSpPr txBox="1"/>
          <p:nvPr/>
        </p:nvSpPr>
        <p:spPr>
          <a:xfrm>
            <a:off x="3664585" y="327660"/>
            <a:ext cx="54622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vi-VN" altLang="en-US" sz="3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A. LÝ THUYẾT</a:t>
            </a:r>
            <a:endParaRPr lang="vi-VN" altLang="en-US" sz="3200">
              <a:solidFill>
                <a:schemeClr val="bg1"/>
              </a:solidFill>
              <a:cs typeface="+mn-lt"/>
              <a:sym typeface="+mn-ea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270510" y="1176020"/>
            <a:ext cx="5825490" cy="5605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50000"/>
              </a:lnSpc>
            </a:pP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3. Con Trỏ Mảng</a:t>
            </a:r>
            <a:b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</a:b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3.1. Khái </a:t>
            </a: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Niệm:</a:t>
            </a:r>
            <a:b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</a:b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  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Con trỏ mảng là con trỏ tham chiếu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ến các phần tử trong mảng.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  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Trong C/C++, tên mảng chính là con trỏ hằng trỏ tới phần tử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ầu tiên của mảng.</a:t>
            </a:r>
            <a:b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</a:b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519545" y="1291590"/>
            <a:ext cx="4093845" cy="368617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585" y="4460875"/>
            <a:ext cx="3813810" cy="19805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Text Box 2"/>
          <p:cNvSpPr txBox="1"/>
          <p:nvPr/>
        </p:nvSpPr>
        <p:spPr>
          <a:xfrm>
            <a:off x="4064000" y="300355"/>
            <a:ext cx="40640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vi-VN" altLang="en-US" sz="3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A. LÝ THUYẾT</a:t>
            </a:r>
            <a:endParaRPr lang="vi-VN" altLang="en-US" sz="32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16" name="Text Box 15"/>
          <p:cNvSpPr txBox="1"/>
          <p:nvPr/>
        </p:nvSpPr>
        <p:spPr>
          <a:xfrm>
            <a:off x="222250" y="1140460"/>
            <a:ext cx="6825615" cy="49695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*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Các Khái Niệm Liên Quan</a:t>
            </a: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: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Truy cập phần tử</a:t>
            </a: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: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Dùng ptr[i] hoặc *(ptr + i)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ể truy cập phần tử thứ i.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Duyệt mảng bằng con trỏ</a:t>
            </a: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: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Dịch chuyển con trỏ từ phần tử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ầu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ến cuối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ể duyệt mảng.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Tính toán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ịa chỉ</a:t>
            </a: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: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Có thể tính và truy cập trực tiếp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ịa chỉ từng phần tử: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indent="457200"/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*(arr + i) = arr[i].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Truyền mảng vào hàm</a:t>
            </a: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: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Dùng con trỏ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ể truyền mảng giúp giảm chi phí sao chép,</a:t>
            </a: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cho phép thao tác trực tiếp trên mảng gốc.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7" name="Text Box 16"/>
          <p:cNvSpPr txBox="1"/>
          <p:nvPr/>
        </p:nvSpPr>
        <p:spPr>
          <a:xfrm>
            <a:off x="7365365" y="1141095"/>
            <a:ext cx="4340225" cy="29584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3.2. Ví </a:t>
            </a: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D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ụ:</a:t>
            </a:r>
            <a:b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</a:b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#include &lt;stdio.h&gt;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int main() {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int arr[] = {1, 2, 3, 4};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int *p = arr;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for(int i = 0; i &lt; 4; i++) {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printf("%d ", *(p + i));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}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return 0;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7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Text Box 2"/>
          <p:cNvSpPr txBox="1"/>
          <p:nvPr/>
        </p:nvSpPr>
        <p:spPr>
          <a:xfrm>
            <a:off x="318135" y="1135380"/>
            <a:ext cx="5597525" cy="51904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50000"/>
              </a:lnSpc>
            </a:pP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4. Mảng Con Trỏ:</a:t>
            </a:r>
            <a:b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</a:b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4.1. Khái </a:t>
            </a: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Niệm:</a:t>
            </a:r>
            <a:b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</a:b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Mảng con trỏ là mảng chứa các con trỏ,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mỗi phần tử là một con trỏ trỏ tới vùng nhớ chứa dữ liệu.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Khác với mảng th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ờng (chứa giá trị trực tiếp),mỗi phần tử mảng con trỏ có thể trỏ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ến vùng nhớ khác nhau.</a:t>
            </a:r>
            <a:endParaRPr lang="en-US" altLang="en-US" sz="2400" b="1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00000"/>
              </a:lnSpc>
            </a:pPr>
            <a:endParaRPr lang="en-US" altLang="en-US" sz="2400" b="1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00000"/>
              </a:lnSpc>
            </a:pPr>
            <a:endParaRPr lang="en-US" altLang="en-US" sz="2400" b="1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3825875" y="329565"/>
            <a:ext cx="454025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vi-VN" altLang="en-US" sz="3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A. LÝ THUYẾT</a:t>
            </a:r>
            <a:endParaRPr lang="vi-VN" altLang="en-US" sz="3200">
              <a:solidFill>
                <a:schemeClr val="bg1"/>
              </a:solidFill>
              <a:cs typeface="+mn-lt"/>
              <a:sym typeface="+mn-ea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96000" y="1276350"/>
            <a:ext cx="4340225" cy="38004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Text Box 2"/>
          <p:cNvSpPr txBox="1"/>
          <p:nvPr/>
        </p:nvSpPr>
        <p:spPr>
          <a:xfrm>
            <a:off x="4064000" y="299720"/>
            <a:ext cx="40640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vi-VN" altLang="en-US" sz="3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A. LÝ THUYẾT</a:t>
            </a:r>
            <a:endParaRPr lang="en-US" sz="320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111125" y="945515"/>
            <a:ext cx="7597775" cy="55016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50000"/>
              </a:lnSpc>
            </a:pP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*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Cú Pháp Khai Báo</a:t>
            </a: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: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lvl="1">
              <a:lnSpc>
                <a:spcPct val="150000"/>
              </a:lnSpc>
            </a:pP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K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iểu_dữ_liệu *</a:t>
            </a: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T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ên_mảng_con_trỏ[</a:t>
            </a: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K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ích_th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ớc];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K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iểu_dữ_liệu: Kiểu dữ liệu mà con trỏ trỏ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ến (int, char, float,...).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T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ên_mảng_con_trỏ: Tên của mảng con trỏ.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K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ích_th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ớc: Số phần tử của mảng.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*</a:t>
            </a: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Ứng Dụng</a:t>
            </a: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: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L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ư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u trữ danh sách chuỗi (mảng các chuỗi k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ý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 tự).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Quản l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ý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 nhiều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ịa chỉ dữ liệu khác nhau một cách linh hoạt.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vi-VN" altLang="en-US" sz="2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Dễ dàng thao tác với dữ liệu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đ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ộng (dynamic data).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altLang="en-US"/>
          </a:p>
          <a:p>
            <a:endParaRPr lang="en-US" altLang="en-US"/>
          </a:p>
        </p:txBody>
      </p:sp>
      <p:sp>
        <p:nvSpPr>
          <p:cNvPr id="5" name="Text Box 4"/>
          <p:cNvSpPr txBox="1"/>
          <p:nvPr/>
        </p:nvSpPr>
        <p:spPr>
          <a:xfrm>
            <a:off x="7708900" y="1099185"/>
            <a:ext cx="4064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4.2. Ví </a:t>
            </a:r>
            <a:r>
              <a:rPr lang="vi-VN" altLang="en-US" sz="2400" b="1">
                <a:latin typeface="Times New Roman" panose="02020603050405020304" charset="0"/>
                <a:cs typeface="Times New Roman" panose="02020603050405020304" charset="0"/>
              </a:rPr>
              <a:t>Dụ:</a:t>
            </a:r>
            <a:endParaRPr lang="vi-VN" altLang="en-US" sz="2400" b="1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8128000" y="1670050"/>
            <a:ext cx="4064000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#include &lt;stdio.h&gt;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int main() {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char *ds[] = {"Apple", "Banana", "Cherry"};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for (int i = 0; i &lt; 3; i++) {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    printf("%s\n", ds[i]);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}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    return 0;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en-US" sz="1600">
                <a:latin typeface="Consolas" panose="020B0609020204030204" charset="0"/>
                <a:cs typeface="Consolas" panose="020B0609020204030204" charset="0"/>
              </a:rPr>
              <a:t>}</a:t>
            </a:r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  <a:p>
            <a:endParaRPr lang="en-US" altLang="en-US" sz="1600">
              <a:latin typeface="Consolas" panose="020B0609020204030204" charset="0"/>
              <a:cs typeface="Consolas" panose="020B06090202040302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5" grpId="0"/>
      <p:bldP spid="5" grpId="1"/>
      <p:bldP spid="6" grpId="0"/>
      <p:bldP spid="6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17324</Words>
  <Application>WPS Presentation</Application>
  <PresentationFormat>Widescreen</PresentationFormat>
  <Paragraphs>627</Paragraphs>
  <Slides>31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31</vt:i4>
      </vt:variant>
    </vt:vector>
  </HeadingPairs>
  <TitlesOfParts>
    <vt:vector size="44" baseType="lpstr">
      <vt:lpstr>Arial</vt:lpstr>
      <vt:lpstr>SimSun</vt:lpstr>
      <vt:lpstr>Wingdings</vt:lpstr>
      <vt:lpstr>Times New Roman</vt:lpstr>
      <vt:lpstr>Consolas</vt:lpstr>
      <vt:lpstr>Calibri</vt:lpstr>
      <vt:lpstr>Microsoft YaHei</vt:lpstr>
      <vt:lpstr>Arial Unicode MS</vt:lpstr>
      <vt:lpstr>Calibri Light</vt:lpstr>
      <vt:lpstr>Courier New</vt:lpstr>
      <vt:lpstr>Office Theme</vt:lpstr>
      <vt:lpstr>1_Custom Design</vt:lpstr>
      <vt:lpstr>Custom Design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quoc khanh</dc:creator>
  <cp:lastModifiedBy>Huy Gia</cp:lastModifiedBy>
  <cp:revision>128</cp:revision>
  <dcterms:created xsi:type="dcterms:W3CDTF">2021-04-24T02:00:00Z</dcterms:created>
  <dcterms:modified xsi:type="dcterms:W3CDTF">2025-06-11T03:28:35Z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A0340BC5070542D596BFFB4C58495538_13</vt:lpwstr>
  </property>
  <property fmtid="{D5CDD505-2E9C-101B-9397-08002B2CF9AE}" pid="3" name="KSOProductBuildVer">
    <vt:lpwstr>1033-12.2.0.21546</vt:lpwstr>
  </property>
</Properties>
</file>

<file path=docProps/thumbnail.jpeg>
</file>